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13" r:id="rId3"/>
    <p:sldId id="314" r:id="rId4"/>
    <p:sldId id="323" r:id="rId5"/>
    <p:sldId id="427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372" r:id="rId27"/>
    <p:sldId id="274" r:id="rId28"/>
    <p:sldId id="298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51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two sorted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</a:t>
            </a:r>
            <a:r>
              <a:rPr lang="en-US" b="1" i="1" dirty="0"/>
              <a:t>A</a:t>
            </a:r>
            <a:r>
              <a:rPr lang="en-US" dirty="0"/>
              <a:t> = </a:t>
            </a:r>
            <a:r>
              <a:rPr lang="en-US" b="1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 </a:t>
            </a:r>
            <a:r>
              <a:rPr lang="en-US" b="1" i="1" dirty="0"/>
              <a:t>a</a:t>
            </a:r>
            <a:r>
              <a:rPr lang="en-US" b="1" i="1" baseline="-25000" dirty="0"/>
              <a:t>n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dirty="0"/>
              <a:t> = </a:t>
            </a:r>
            <a:r>
              <a:rPr lang="en-US" b="1" i="1" dirty="0"/>
              <a:t>b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b</a:t>
            </a:r>
            <a:r>
              <a:rPr lang="en-US" baseline="-25000" dirty="0"/>
              <a:t>2</a:t>
            </a:r>
            <a:r>
              <a:rPr lang="en-US" dirty="0"/>
              <a:t>, … </a:t>
            </a:r>
            <a:r>
              <a:rPr lang="en-US" b="1" i="1" dirty="0" err="1"/>
              <a:t>b</a:t>
            </a:r>
            <a:r>
              <a:rPr lang="en-US" b="1" i="1" baseline="-25000" dirty="0" err="1"/>
              <a:t>n</a:t>
            </a:r>
            <a:endParaRPr lang="en-US" b="1" i="1" baseline="-25000" dirty="0"/>
          </a:p>
          <a:p>
            <a:r>
              <a:rPr lang="en-US" dirty="0"/>
              <a:t>Keep </a:t>
            </a:r>
            <a:r>
              <a:rPr lang="en-US" b="1" i="1" dirty="0" err="1"/>
              <a:t>current</a:t>
            </a:r>
            <a:r>
              <a:rPr lang="en-US" b="1" i="1" baseline="-25000" dirty="0" err="1"/>
              <a:t>a</a:t>
            </a:r>
            <a:r>
              <a:rPr lang="en-US" dirty="0"/>
              <a:t> and </a:t>
            </a:r>
            <a:r>
              <a:rPr lang="en-US" b="1" i="1" dirty="0" err="1"/>
              <a:t>current</a:t>
            </a:r>
            <a:r>
              <a:rPr lang="en-US" b="1" i="1" baseline="-25000" dirty="0" err="1"/>
              <a:t>b</a:t>
            </a:r>
            <a:r>
              <a:rPr lang="en-US" dirty="0"/>
              <a:t> pointers into each list, initialized to point to </a:t>
            </a:r>
            <a:r>
              <a:rPr lang="en-US" b="1" i="1" dirty="0"/>
              <a:t>a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baseline="-25000" dirty="0"/>
              <a:t>1</a:t>
            </a:r>
            <a:r>
              <a:rPr lang="en-US" dirty="0"/>
              <a:t>, respectively</a:t>
            </a:r>
          </a:p>
          <a:p>
            <a:r>
              <a:rPr lang="en-US" dirty="0"/>
              <a:t>While both lists are non-empty</a:t>
            </a:r>
          </a:p>
          <a:p>
            <a:pPr lvl="1"/>
            <a:r>
              <a:rPr lang="en-US" dirty="0"/>
              <a:t>Let </a:t>
            </a:r>
            <a:r>
              <a:rPr lang="en-US" b="1" i="1" dirty="0" err="1"/>
              <a:t>a</a:t>
            </a:r>
            <a:r>
              <a:rPr lang="en-US" b="1" i="1" baseline="-25000" dirty="0" err="1"/>
              <a:t>i</a:t>
            </a:r>
            <a:r>
              <a:rPr lang="en-US" dirty="0"/>
              <a:t> and </a:t>
            </a:r>
            <a:r>
              <a:rPr lang="en-US" b="1" i="1" dirty="0" err="1"/>
              <a:t>b</a:t>
            </a:r>
            <a:r>
              <a:rPr lang="en-US" b="1" i="1" baseline="-25000" dirty="0" err="1"/>
              <a:t>j</a:t>
            </a:r>
            <a:r>
              <a:rPr lang="en-US" dirty="0"/>
              <a:t> be the elements that </a:t>
            </a:r>
            <a:r>
              <a:rPr lang="en-US" b="1" i="1" dirty="0" err="1"/>
              <a:t>current</a:t>
            </a:r>
            <a:r>
              <a:rPr lang="en-US" b="1" i="1" baseline="-25000" dirty="0" err="1"/>
              <a:t>a</a:t>
            </a:r>
            <a:r>
              <a:rPr lang="en-US" dirty="0"/>
              <a:t> and </a:t>
            </a:r>
            <a:r>
              <a:rPr lang="en-US" b="1" i="1" dirty="0" err="1"/>
              <a:t>current</a:t>
            </a:r>
            <a:r>
              <a:rPr lang="en-US" b="1" i="1" baseline="-25000" dirty="0" err="1"/>
              <a:t>b</a:t>
            </a:r>
            <a:r>
              <a:rPr lang="en-US" dirty="0"/>
              <a:t> point to</a:t>
            </a:r>
          </a:p>
          <a:p>
            <a:pPr lvl="1"/>
            <a:r>
              <a:rPr lang="en-US" dirty="0"/>
              <a:t>Append the smaller to the output list</a:t>
            </a:r>
          </a:p>
          <a:p>
            <a:pPr lvl="1"/>
            <a:r>
              <a:rPr lang="en-US" dirty="0"/>
              <a:t>Update the appropriate pointer</a:t>
            </a:r>
          </a:p>
          <a:p>
            <a:r>
              <a:rPr lang="en-US" dirty="0"/>
              <a:t>Once a list is empty, append the remainder of the other list to the output</a:t>
            </a:r>
          </a:p>
        </p:txBody>
      </p:sp>
    </p:spTree>
    <p:extLst>
      <p:ext uri="{BB962C8B-B14F-4D97-AF65-F5344CB8AC3E}">
        <p14:creationId xmlns:p14="http://schemas.microsoft.com/office/powerpoint/2010/main" val="280576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can't say that you do constant work per element, since some elements might be compared many, many times</a:t>
            </a:r>
          </a:p>
          <a:p>
            <a:r>
              <a:rPr lang="en-US" dirty="0"/>
              <a:t>However, you can account for each item by "charging" it whenever it is added to the final list</a:t>
            </a:r>
          </a:p>
          <a:p>
            <a:r>
              <a:rPr lang="en-US" dirty="0"/>
              <a:t>There are only as many iterations as there are charges</a:t>
            </a:r>
          </a:p>
          <a:p>
            <a:r>
              <a:rPr lang="en-US" dirty="0"/>
              <a:t>Each element can only be charged once, and there are 2</a:t>
            </a:r>
            <a:r>
              <a:rPr lang="en-US" b="1" i="1" dirty="0"/>
              <a:t>n</a:t>
            </a:r>
            <a:r>
              <a:rPr lang="en-US" dirty="0"/>
              <a:t> elements</a:t>
            </a:r>
          </a:p>
          <a:p>
            <a:r>
              <a:rPr lang="en-US" dirty="0"/>
              <a:t>Thus, the total time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834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Linearithmic</a:t>
            </a:r>
            <a:r>
              <a:rPr lang="en-US" dirty="0"/>
              <a:t>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 time is a common running time</a:t>
            </a:r>
          </a:p>
          <a:p>
            <a:pPr lvl="1"/>
            <a:r>
              <a:rPr lang="en-US" dirty="0"/>
              <a:t>Sometimes called </a:t>
            </a:r>
            <a:r>
              <a:rPr lang="en-US" dirty="0" err="1"/>
              <a:t>linearithmic</a:t>
            </a:r>
            <a:endParaRPr lang="en-US" dirty="0"/>
          </a:p>
          <a:p>
            <a:pPr lvl="1"/>
            <a:r>
              <a:rPr lang="en-US" dirty="0"/>
              <a:t>In practice only slightly worse than linear</a:t>
            </a:r>
          </a:p>
          <a:p>
            <a:r>
              <a:rPr lang="en-US" dirty="0"/>
              <a:t>This running time is usually associated with divide and conquer algorithms</a:t>
            </a:r>
          </a:p>
          <a:p>
            <a:pPr lvl="1"/>
            <a:r>
              <a:rPr lang="en-US" dirty="0"/>
              <a:t>Any algorithm that recursively divides its input into </a:t>
            </a:r>
            <a:r>
              <a:rPr lang="en-US" b="1" i="1" dirty="0"/>
              <a:t>k</a:t>
            </a:r>
            <a:r>
              <a:rPr lang="en-US" dirty="0"/>
              <a:t> equal pieces and then combines the solutions for those pieces in linear time will be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 is the best possible time for a comparison-based sort, including merge sort</a:t>
            </a:r>
          </a:p>
          <a:p>
            <a:r>
              <a:rPr lang="en-US" dirty="0"/>
              <a:t>Any algorithm that sorts elements and then does a linear scan will be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5631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Comparing all pairs of </a:t>
            </a:r>
            <a:r>
              <a:rPr lang="en-US" b="1" i="1" dirty="0"/>
              <a:t>n</a:t>
            </a:r>
            <a:r>
              <a:rPr lang="en-US" dirty="0"/>
              <a:t> things will lead to an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algorithm (since there are </a:t>
            </a:r>
            <a:r>
              <a:rPr lang="en-US" b="1" i="1" dirty="0"/>
              <a:t>n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1)/2 pairs)</a:t>
            </a:r>
          </a:p>
          <a:p>
            <a:pPr lvl="1"/>
            <a:r>
              <a:rPr lang="en-US" dirty="0"/>
              <a:t>This is a naïve approach for finding the two closest points in a plane</a:t>
            </a:r>
          </a:p>
          <a:p>
            <a:pPr lvl="1"/>
            <a:r>
              <a:rPr lang="en-US" dirty="0"/>
              <a:t>It turns out there is a cleverer way to do it in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 time</a:t>
            </a:r>
          </a:p>
          <a:p>
            <a:r>
              <a:rPr lang="en-US" dirty="0"/>
              <a:t>Quadratic time also commonly arises when there are two nested loops</a:t>
            </a:r>
          </a:p>
        </p:txBody>
      </p:sp>
    </p:spTree>
    <p:extLst>
      <p:ext uri="{BB962C8B-B14F-4D97-AF65-F5344CB8AC3E}">
        <p14:creationId xmlns:p14="http://schemas.microsoft.com/office/powerpoint/2010/main" val="96648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Cubic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Cubic time is considered to be close to the slowest practical running time for many problems</a:t>
            </a:r>
          </a:p>
          <a:p>
            <a:r>
              <a:rPr lang="en-US" dirty="0"/>
              <a:t>If testing to see if an element is in a set can be done in constant time, testing to see which of </a:t>
            </a:r>
            <a:r>
              <a:rPr lang="en-US" b="1" i="1" dirty="0"/>
              <a:t>n</a:t>
            </a:r>
            <a:r>
              <a:rPr lang="en-US" dirty="0"/>
              <a:t> sets are disjoint can be done in cubic time</a:t>
            </a:r>
          </a:p>
          <a:p>
            <a:r>
              <a:rPr lang="en-US" dirty="0"/>
              <a:t>For each set </a:t>
            </a:r>
            <a:r>
              <a:rPr lang="en-US" b="1" i="1" dirty="0"/>
              <a:t>S</a:t>
            </a:r>
            <a:r>
              <a:rPr lang="en-US" b="1" i="1" baseline="-25000" dirty="0"/>
              <a:t>i</a:t>
            </a:r>
          </a:p>
          <a:p>
            <a:pPr lvl="1"/>
            <a:r>
              <a:rPr lang="en-US" dirty="0"/>
              <a:t>For each other set </a:t>
            </a:r>
            <a:r>
              <a:rPr lang="en-US" b="1" i="1" dirty="0" err="1"/>
              <a:t>S</a:t>
            </a:r>
            <a:r>
              <a:rPr lang="en-US" b="1" i="1" baseline="-25000" dirty="0" err="1"/>
              <a:t>j</a:t>
            </a:r>
            <a:endParaRPr lang="en-US" b="1" i="1" baseline="-25000" dirty="0"/>
          </a:p>
          <a:p>
            <a:pPr lvl="2"/>
            <a:r>
              <a:rPr lang="en-US" dirty="0"/>
              <a:t>For each element </a:t>
            </a:r>
            <a:r>
              <a:rPr lang="en-US" b="1" i="1" dirty="0"/>
              <a:t>p</a:t>
            </a:r>
            <a:r>
              <a:rPr lang="en-US" dirty="0"/>
              <a:t> of </a:t>
            </a:r>
            <a:r>
              <a:rPr lang="en-US" b="1" i="1" dirty="0"/>
              <a:t>S</a:t>
            </a:r>
            <a:r>
              <a:rPr lang="en-US" b="1" i="1" baseline="-25000" dirty="0"/>
              <a:t>i</a:t>
            </a:r>
          </a:p>
          <a:p>
            <a:pPr lvl="3"/>
            <a:r>
              <a:rPr lang="en-US" dirty="0"/>
              <a:t>Determine whether </a:t>
            </a:r>
            <a:r>
              <a:rPr lang="en-US" b="1" i="1" dirty="0"/>
              <a:t>p</a:t>
            </a:r>
            <a:r>
              <a:rPr lang="en-US" dirty="0"/>
              <a:t> belongs to </a:t>
            </a:r>
            <a:r>
              <a:rPr lang="en-US" b="1" i="1" dirty="0" err="1"/>
              <a:t>S</a:t>
            </a:r>
            <a:r>
              <a:rPr lang="en-US" b="1" i="1" baseline="-25000" dirty="0" err="1"/>
              <a:t>j</a:t>
            </a:r>
            <a:endParaRPr lang="en-US" b="1" i="1" baseline="-25000" dirty="0"/>
          </a:p>
          <a:p>
            <a:pPr lvl="2"/>
            <a:r>
              <a:rPr lang="en-US" dirty="0"/>
              <a:t>If no element of </a:t>
            </a:r>
            <a:r>
              <a:rPr lang="en-US" b="1" i="1" dirty="0"/>
              <a:t>S</a:t>
            </a:r>
            <a:r>
              <a:rPr lang="en-US" b="1" i="1" baseline="-25000" dirty="0"/>
              <a:t>i</a:t>
            </a:r>
            <a:r>
              <a:rPr lang="en-US" dirty="0"/>
              <a:t> belongs to </a:t>
            </a:r>
            <a:r>
              <a:rPr lang="en-US" b="1" i="1" dirty="0" err="1"/>
              <a:t>S</a:t>
            </a:r>
            <a:r>
              <a:rPr lang="en-US" b="1" i="1" baseline="-25000" dirty="0" err="1"/>
              <a:t>j</a:t>
            </a:r>
            <a:endParaRPr lang="en-US" b="1" i="1" baseline="-25000" dirty="0"/>
          </a:p>
          <a:p>
            <a:pPr lvl="3"/>
            <a:r>
              <a:rPr lang="en-US" dirty="0"/>
              <a:t>Report that </a:t>
            </a:r>
            <a:r>
              <a:rPr lang="en-US" b="1" i="1" dirty="0"/>
              <a:t>S</a:t>
            </a:r>
            <a:r>
              <a:rPr lang="en-US" b="1" i="1" baseline="-25000" dirty="0"/>
              <a:t>i</a:t>
            </a:r>
            <a:r>
              <a:rPr lang="en-US" dirty="0"/>
              <a:t> and </a:t>
            </a:r>
            <a:r>
              <a:rPr lang="en-US" b="1" i="1" dirty="0" err="1"/>
              <a:t>S</a:t>
            </a:r>
            <a:r>
              <a:rPr lang="en-US" b="1" i="1" baseline="-25000" dirty="0" err="1"/>
              <a:t>j</a:t>
            </a:r>
            <a:r>
              <a:rPr lang="en-US" dirty="0"/>
              <a:t> are disjoint</a:t>
            </a:r>
          </a:p>
        </p:txBody>
      </p:sp>
    </p:spTree>
    <p:extLst>
      <p:ext uri="{BB962C8B-B14F-4D97-AF65-F5344CB8AC3E}">
        <p14:creationId xmlns:p14="http://schemas.microsoft.com/office/powerpoint/2010/main" val="230349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Matrix multiplication often comes up in the discussion of cubic time</a:t>
            </a:r>
          </a:p>
          <a:p>
            <a:r>
              <a:rPr lang="en-US" dirty="0"/>
              <a:t>Multiplying two </a:t>
            </a:r>
            <a:r>
              <a:rPr lang="en-US" b="1" i="1" dirty="0"/>
              <a:t>n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matrices </a:t>
            </a:r>
            <a:r>
              <a:rPr lang="en-US" b="1" i="1" dirty="0"/>
              <a:t>A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dirty="0"/>
              <a:t> takes cubic time</a:t>
            </a:r>
          </a:p>
          <a:p>
            <a:r>
              <a:rPr lang="en-US" dirty="0"/>
              <a:t>For </a:t>
            </a:r>
            <a:r>
              <a:rPr lang="en-US" b="1" i="1" dirty="0" err="1"/>
              <a:t>i</a:t>
            </a:r>
            <a:r>
              <a:rPr lang="en-US" dirty="0"/>
              <a:t> = 1 to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For </a:t>
            </a:r>
            <a:r>
              <a:rPr lang="en-US" b="1" i="1" dirty="0"/>
              <a:t>j</a:t>
            </a:r>
            <a:r>
              <a:rPr lang="en-US" dirty="0"/>
              <a:t> = 1 to </a:t>
            </a:r>
            <a:r>
              <a:rPr lang="en-US" b="1" i="1" dirty="0"/>
              <a:t>n</a:t>
            </a:r>
          </a:p>
          <a:p>
            <a:pPr lvl="2"/>
            <a:r>
              <a:rPr lang="en-US" dirty="0"/>
              <a:t>C[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j</a:t>
            </a:r>
            <a:r>
              <a:rPr lang="en-US" dirty="0"/>
              <a:t>] = 0</a:t>
            </a:r>
          </a:p>
          <a:p>
            <a:pPr lvl="3"/>
            <a:r>
              <a:rPr lang="en-US" dirty="0"/>
              <a:t>For </a:t>
            </a:r>
            <a:r>
              <a:rPr lang="en-US" b="1" i="1" dirty="0"/>
              <a:t>k</a:t>
            </a:r>
            <a:r>
              <a:rPr lang="en-US" dirty="0"/>
              <a:t> = 1 to </a:t>
            </a:r>
            <a:r>
              <a:rPr lang="en-US" b="1" i="1" dirty="0"/>
              <a:t>n</a:t>
            </a:r>
          </a:p>
          <a:p>
            <a:pPr lvl="4"/>
            <a:r>
              <a:rPr lang="en-US" b="1" i="1" dirty="0"/>
              <a:t>C</a:t>
            </a:r>
            <a:r>
              <a:rPr lang="en-US" dirty="0"/>
              <a:t>[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j</a:t>
            </a:r>
            <a:r>
              <a:rPr lang="en-US" dirty="0"/>
              <a:t>] = </a:t>
            </a:r>
            <a:r>
              <a:rPr lang="en-US" b="1" i="1" dirty="0"/>
              <a:t>C</a:t>
            </a:r>
            <a:r>
              <a:rPr lang="en-US" dirty="0"/>
              <a:t>[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j</a:t>
            </a:r>
            <a:r>
              <a:rPr lang="en-US" dirty="0"/>
              <a:t>] + </a:t>
            </a:r>
            <a:r>
              <a:rPr lang="en-US" b="1" i="1" dirty="0"/>
              <a:t>A</a:t>
            </a:r>
            <a:r>
              <a:rPr lang="en-US" dirty="0"/>
              <a:t>[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k</a:t>
            </a:r>
            <a:r>
              <a:rPr lang="en-US" dirty="0"/>
              <a:t>] ∙ </a:t>
            </a:r>
            <a:r>
              <a:rPr lang="en-US" b="1" i="1" dirty="0"/>
              <a:t>B</a:t>
            </a:r>
            <a:r>
              <a:rPr lang="en-US" dirty="0"/>
              <a:t>[</a:t>
            </a:r>
            <a:r>
              <a:rPr lang="en-US" b="1" i="1" dirty="0"/>
              <a:t>k</a:t>
            </a:r>
            <a:r>
              <a:rPr lang="en-US" dirty="0"/>
              <a:t>, </a:t>
            </a:r>
            <a:r>
              <a:rPr lang="en-US" b="1" i="1" dirty="0"/>
              <a:t>j</a:t>
            </a:r>
            <a:r>
              <a:rPr lang="en-US" dirty="0"/>
              <a:t>]</a:t>
            </a:r>
          </a:p>
          <a:p>
            <a:r>
              <a:rPr lang="en-US" dirty="0"/>
              <a:t>Matrix chain multiplication optimization also has an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3</a:t>
            </a:r>
            <a:r>
              <a:rPr lang="en-US" dirty="0"/>
              <a:t>) dynamic programming algorithm</a:t>
            </a:r>
          </a:p>
          <a:p>
            <a:r>
              <a:rPr lang="en-US" dirty="0"/>
              <a:t>Ironically, both matrix multiplication and matrix chain multiplication optimization both have better algorithms</a:t>
            </a:r>
          </a:p>
        </p:txBody>
      </p:sp>
    </p:spTree>
    <p:extLst>
      <p:ext uri="{BB962C8B-B14F-4D97-AF65-F5344CB8AC3E}">
        <p14:creationId xmlns:p14="http://schemas.microsoft.com/office/powerpoint/2010/main" val="169795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O(</a:t>
            </a:r>
            <a:r>
              <a:rPr lang="en-US" i="1" dirty="0" err="1"/>
              <a:t>n</a:t>
            </a:r>
            <a:r>
              <a:rPr lang="en-US" i="1" baseline="30000" dirty="0" err="1"/>
              <a:t>k</a:t>
            </a:r>
            <a:r>
              <a:rPr lang="en-US" dirty="0"/>
              <a:t>)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want to search over all pairs, you get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algorithms</a:t>
            </a:r>
          </a:p>
          <a:p>
            <a:r>
              <a:rPr lang="en-US" dirty="0"/>
              <a:t>If you want to search over all subsets of size </a:t>
            </a:r>
            <a:r>
              <a:rPr lang="en-US" b="1" i="1" dirty="0"/>
              <a:t>k</a:t>
            </a:r>
            <a:r>
              <a:rPr lang="en-US" dirty="0"/>
              <a:t>, you'll get O(</a:t>
            </a:r>
            <a:r>
              <a:rPr lang="en-US" b="1" i="1" dirty="0" err="1"/>
              <a:t>n</a:t>
            </a:r>
            <a:r>
              <a:rPr lang="en-US" b="1" i="1" baseline="30000" dirty="0" err="1"/>
              <a:t>k</a:t>
            </a:r>
            <a:r>
              <a:rPr lang="en-US" dirty="0"/>
              <a:t>) algorithms</a:t>
            </a:r>
          </a:p>
          <a:p>
            <a:r>
              <a:rPr lang="en-US" dirty="0"/>
              <a:t>For example, the following algorithm will find independent sets of size </a:t>
            </a:r>
            <a:r>
              <a:rPr lang="en-US" b="1" i="1" dirty="0"/>
              <a:t>k</a:t>
            </a:r>
          </a:p>
          <a:p>
            <a:r>
              <a:rPr lang="en-US" dirty="0"/>
              <a:t>For each subset </a:t>
            </a:r>
            <a:r>
              <a:rPr lang="en-US" b="1" i="1" dirty="0"/>
              <a:t>S</a:t>
            </a:r>
            <a:r>
              <a:rPr lang="en-US" dirty="0"/>
              <a:t> of </a:t>
            </a:r>
            <a:r>
              <a:rPr lang="en-US" b="1" i="1" dirty="0"/>
              <a:t>k</a:t>
            </a:r>
            <a:r>
              <a:rPr lang="en-US" dirty="0"/>
              <a:t> nodes</a:t>
            </a:r>
          </a:p>
          <a:p>
            <a:pPr lvl="1"/>
            <a:r>
              <a:rPr lang="en-US" dirty="0"/>
              <a:t>Check whether </a:t>
            </a:r>
            <a:r>
              <a:rPr lang="en-US" b="1" i="1" dirty="0"/>
              <a:t>S</a:t>
            </a:r>
            <a:r>
              <a:rPr lang="en-US" dirty="0"/>
              <a:t> is an independent set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S</a:t>
            </a:r>
            <a:r>
              <a:rPr lang="en-US" dirty="0"/>
              <a:t> is independent</a:t>
            </a:r>
          </a:p>
          <a:p>
            <a:pPr lvl="2"/>
            <a:r>
              <a:rPr lang="en-US" dirty="0"/>
              <a:t>Print "Success!" and exit</a:t>
            </a:r>
          </a:p>
          <a:p>
            <a:r>
              <a:rPr lang="en-US" dirty="0"/>
              <a:t>Print "Failure!"</a:t>
            </a:r>
          </a:p>
        </p:txBody>
      </p:sp>
    </p:spTree>
    <p:extLst>
      <p:ext uri="{BB962C8B-B14F-4D97-AF65-F5344CB8AC3E}">
        <p14:creationId xmlns:p14="http://schemas.microsoft.com/office/powerpoint/2010/main" val="44106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Analysis of size </a:t>
            </a:r>
            <a:r>
              <a:rPr lang="en-US" i="1" dirty="0"/>
              <a:t>k</a:t>
            </a:r>
            <a:r>
              <a:rPr lang="en-US" dirty="0"/>
              <a:t> independent set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How many </a:t>
                </a:r>
                <a:r>
                  <a:rPr lang="en-US" b="1" i="1" dirty="0"/>
                  <a:t>k</a:t>
                </a:r>
                <a:r>
                  <a:rPr lang="en-US" dirty="0"/>
                  <a:t>-element subsets are there?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…(2)(1)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Since </a:t>
                </a:r>
                <a:r>
                  <a:rPr lang="en-US" b="1" i="1" dirty="0"/>
                  <a:t>k</a:t>
                </a:r>
                <a:r>
                  <a:rPr lang="en-US" dirty="0"/>
                  <a:t> is a constant, </a:t>
                </a:r>
                <a:r>
                  <a:rPr lang="en-US" b="1" i="1" dirty="0"/>
                  <a:t>k</a:t>
                </a:r>
                <a:r>
                  <a:rPr lang="en-US" dirty="0"/>
                  <a:t>! is a constant too</a:t>
                </a:r>
              </a:p>
              <a:p>
                <a:r>
                  <a:rPr lang="en-US" dirty="0"/>
                  <a:t>For each set of </a:t>
                </a:r>
                <a:r>
                  <a:rPr lang="en-US" b="1" i="1" dirty="0"/>
                  <a:t>k</a:t>
                </a:r>
                <a:r>
                  <a:rPr lang="en-US" dirty="0"/>
                  <a:t> things, we have to check O(</a:t>
                </a:r>
                <a:r>
                  <a:rPr lang="en-US" b="1" i="1" dirty="0"/>
                  <a:t>k</a:t>
                </a:r>
                <a:r>
                  <a:rPr lang="en-US" baseline="30000" dirty="0"/>
                  <a:t>2</a:t>
                </a:r>
                <a:r>
                  <a:rPr lang="en-US" dirty="0"/>
                  <a:t>) pairs to see if they have an edge between them</a:t>
                </a:r>
              </a:p>
              <a:p>
                <a:pPr lvl="1"/>
                <a:r>
                  <a:rPr lang="en-US" dirty="0"/>
                  <a:t>Since </a:t>
                </a:r>
                <a:r>
                  <a:rPr lang="en-US" b="1" i="1" dirty="0"/>
                  <a:t>k</a:t>
                </a:r>
                <a:r>
                  <a:rPr lang="en-US" dirty="0"/>
                  <a:t> is a constant, this is a constant too</a:t>
                </a:r>
              </a:p>
              <a:p>
                <a:r>
                  <a:rPr lang="en-US" dirty="0"/>
                  <a:t>The total work is thus O(</a:t>
                </a:r>
                <a:r>
                  <a:rPr lang="en-US" b="1" i="1" dirty="0" err="1"/>
                  <a:t>n</a:t>
                </a:r>
                <a:r>
                  <a:rPr lang="en-US" b="1" i="1" baseline="30000" dirty="0" err="1"/>
                  <a:t>k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486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polynomial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full maximum independent set algorithm:</a:t>
            </a:r>
          </a:p>
          <a:p>
            <a:r>
              <a:rPr lang="en-US" dirty="0"/>
              <a:t>For each subset </a:t>
            </a:r>
            <a:r>
              <a:rPr lang="en-US" b="1" i="1" dirty="0"/>
              <a:t>S</a:t>
            </a:r>
            <a:r>
              <a:rPr lang="en-US" dirty="0"/>
              <a:t> of nodes</a:t>
            </a:r>
          </a:p>
          <a:p>
            <a:pPr lvl="1"/>
            <a:r>
              <a:rPr lang="en-US" dirty="0"/>
              <a:t>Check whether </a:t>
            </a:r>
            <a:r>
              <a:rPr lang="en-US" b="1" i="1" dirty="0"/>
              <a:t>S</a:t>
            </a:r>
            <a:r>
              <a:rPr lang="en-US" dirty="0"/>
              <a:t> is an independent set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S</a:t>
            </a:r>
            <a:r>
              <a:rPr lang="en-US" dirty="0"/>
              <a:t> is a larger independent set than the largest seen yet</a:t>
            </a:r>
          </a:p>
          <a:p>
            <a:pPr lvl="2"/>
            <a:r>
              <a:rPr lang="en-US" dirty="0"/>
              <a:t>Record the size of </a:t>
            </a:r>
            <a:r>
              <a:rPr lang="en-US" b="1" i="1" dirty="0"/>
              <a:t>S</a:t>
            </a:r>
            <a:r>
              <a:rPr lang="en-US" dirty="0"/>
              <a:t> as the new maximum</a:t>
            </a:r>
          </a:p>
        </p:txBody>
      </p:sp>
    </p:spTree>
    <p:extLst>
      <p:ext uri="{BB962C8B-B14F-4D97-AF65-F5344CB8AC3E}">
        <p14:creationId xmlns:p14="http://schemas.microsoft.com/office/powerpoint/2010/main" val="78586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Running time for maximum independent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2</a:t>
            </a:r>
            <a:r>
              <a:rPr lang="en-US" b="1" i="1" baseline="30000" dirty="0"/>
              <a:t>n</a:t>
            </a:r>
            <a:r>
              <a:rPr lang="en-US" dirty="0"/>
              <a:t> subsets of an </a:t>
            </a:r>
            <a:r>
              <a:rPr lang="en-US" b="1" i="1" dirty="0"/>
              <a:t>n</a:t>
            </a:r>
            <a:r>
              <a:rPr lang="en-US" dirty="0"/>
              <a:t>-element set</a:t>
            </a:r>
          </a:p>
          <a:p>
            <a:r>
              <a:rPr lang="en-US" dirty="0"/>
              <a:t>Since each subset could be as large as </a:t>
            </a:r>
            <a:r>
              <a:rPr lang="en-US" b="1" i="1" dirty="0"/>
              <a:t>n</a:t>
            </a:r>
            <a:r>
              <a:rPr lang="en-US" dirty="0"/>
              <a:t>, testing whether it is independent could mean testing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pairs</a:t>
            </a:r>
          </a:p>
          <a:p>
            <a:r>
              <a:rPr lang="en-US" dirty="0"/>
              <a:t>The total running time is thus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2</a:t>
            </a:r>
            <a:r>
              <a:rPr lang="en-US" b="1" i="1" baseline="30000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6824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Stable marriage</a:t>
            </a:r>
          </a:p>
          <a:p>
            <a:r>
              <a:rPr lang="en-US" dirty="0"/>
              <a:t>Representative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have </a:t>
            </a:r>
            <a:r>
              <a:rPr lang="en-US" b="1" i="1" dirty="0"/>
              <a:t>n</a:t>
            </a:r>
            <a:r>
              <a:rPr lang="en-US" dirty="0"/>
              <a:t> items that you want to match up with </a:t>
            </a:r>
            <a:r>
              <a:rPr lang="en-US" b="1" i="1" dirty="0"/>
              <a:t>n</a:t>
            </a:r>
            <a:r>
              <a:rPr lang="en-US" dirty="0"/>
              <a:t> other items, there are </a:t>
            </a:r>
            <a:r>
              <a:rPr lang="en-US" b="1" i="1" dirty="0"/>
              <a:t>n</a:t>
            </a:r>
            <a:r>
              <a:rPr lang="en-US" dirty="0"/>
              <a:t>! possibilities</a:t>
            </a:r>
          </a:p>
          <a:p>
            <a:r>
              <a:rPr lang="en-US" dirty="0"/>
              <a:t>Recall that </a:t>
            </a:r>
            <a:r>
              <a:rPr lang="en-US" b="1" i="1" dirty="0"/>
              <a:t>n</a:t>
            </a:r>
            <a:r>
              <a:rPr lang="en-US" dirty="0"/>
              <a:t>! = </a:t>
            </a:r>
            <a:r>
              <a:rPr lang="en-US" b="1" i="1" dirty="0"/>
              <a:t>n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1)(</a:t>
            </a:r>
            <a:r>
              <a:rPr lang="en-US" b="1" i="1" dirty="0"/>
              <a:t>n</a:t>
            </a:r>
            <a:r>
              <a:rPr lang="en-US" dirty="0"/>
              <a:t> – 2) … (2)(1)</a:t>
            </a:r>
          </a:p>
          <a:p>
            <a:r>
              <a:rPr lang="en-US" b="1" i="1" dirty="0"/>
              <a:t>n</a:t>
            </a:r>
            <a:r>
              <a:rPr lang="en-US" dirty="0"/>
              <a:t>! grows even </a:t>
            </a:r>
            <a:r>
              <a:rPr lang="en-US" b="1" dirty="0"/>
              <a:t>faster</a:t>
            </a:r>
            <a:r>
              <a:rPr lang="en-US" dirty="0"/>
              <a:t> than 2</a:t>
            </a:r>
            <a:r>
              <a:rPr lang="en-US" b="1" i="1" baseline="30000" dirty="0"/>
              <a:t>n</a:t>
            </a:r>
            <a:endParaRPr lang="en-US" dirty="0"/>
          </a:p>
          <a:p>
            <a:r>
              <a:rPr lang="en-US" dirty="0"/>
              <a:t>Even though there are </a:t>
            </a:r>
            <a:r>
              <a:rPr lang="en-US" b="1" i="1" dirty="0"/>
              <a:t>n</a:t>
            </a:r>
            <a:r>
              <a:rPr lang="en-US" dirty="0"/>
              <a:t>! ways to match up </a:t>
            </a:r>
            <a:r>
              <a:rPr lang="en-US" b="1" i="1" dirty="0"/>
              <a:t>n</a:t>
            </a:r>
            <a:r>
              <a:rPr lang="en-US" dirty="0"/>
              <a:t> men with </a:t>
            </a:r>
            <a:r>
              <a:rPr lang="en-US" b="1" i="1" dirty="0"/>
              <a:t>n</a:t>
            </a:r>
            <a:r>
              <a:rPr lang="en-US" dirty="0"/>
              <a:t> women, our stable marriage algorithm worked in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time</a:t>
            </a:r>
          </a:p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!) time also comes up when you're trying to order </a:t>
            </a:r>
            <a:r>
              <a:rPr lang="en-US" b="1" i="1" dirty="0"/>
              <a:t>n</a:t>
            </a:r>
            <a:r>
              <a:rPr lang="en-US" dirty="0"/>
              <a:t> items</a:t>
            </a:r>
          </a:p>
        </p:txBody>
      </p:sp>
    </p:spTree>
    <p:extLst>
      <p:ext uri="{BB962C8B-B14F-4D97-AF65-F5344CB8AC3E}">
        <p14:creationId xmlns:p14="http://schemas.microsoft.com/office/powerpoint/2010/main" val="251811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Sublinear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Is it possible to do better than linear time?</a:t>
                </a:r>
              </a:p>
              <a:p>
                <a:r>
                  <a:rPr lang="en-US" dirty="0"/>
                  <a:t>Yes, both O(log </a:t>
                </a:r>
                <a:r>
                  <a:rPr lang="en-US" b="1" i="1" dirty="0"/>
                  <a:t>n</a:t>
                </a:r>
                <a:r>
                  <a:rPr lang="en-US" dirty="0"/>
                  <a:t>) time and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) are better than linear time</a:t>
                </a:r>
              </a:p>
              <a:p>
                <a:r>
                  <a:rPr lang="en-US" dirty="0"/>
                  <a:t>A great example of logarithmic running time is binary search on sorted array </a:t>
                </a:r>
                <a:r>
                  <a:rPr lang="en-US" b="1" i="1" dirty="0"/>
                  <a:t>A</a:t>
                </a:r>
                <a:r>
                  <a:rPr lang="en-US" dirty="0"/>
                  <a:t>, looking for value </a:t>
                </a:r>
                <a:r>
                  <a:rPr lang="en-US" b="1" i="1" dirty="0"/>
                  <a:t>k</a:t>
                </a:r>
              </a:p>
              <a:p>
                <a:r>
                  <a:rPr lang="en-US" b="1" i="1" dirty="0"/>
                  <a:t>start</a:t>
                </a:r>
                <a:r>
                  <a:rPr lang="en-US" dirty="0"/>
                  <a:t> = 1</a:t>
                </a:r>
              </a:p>
              <a:p>
                <a:r>
                  <a:rPr lang="en-US" b="1" i="1" dirty="0"/>
                  <a:t>end</a:t>
                </a:r>
                <a:r>
                  <a:rPr lang="en-US" dirty="0"/>
                  <a:t> = </a:t>
                </a:r>
                <a:r>
                  <a:rPr lang="en-US" b="1" i="1" dirty="0"/>
                  <a:t>n</a:t>
                </a:r>
              </a:p>
              <a:p>
                <a:r>
                  <a:rPr lang="en-US" dirty="0"/>
                  <a:t>While </a:t>
                </a:r>
                <a:r>
                  <a:rPr lang="en-US" b="1" i="1" dirty="0"/>
                  <a:t>start</a:t>
                </a:r>
                <a:r>
                  <a:rPr lang="en-US" dirty="0"/>
                  <a:t> &lt; </a:t>
                </a:r>
                <a:r>
                  <a:rPr lang="en-US" b="1" i="1" dirty="0"/>
                  <a:t>end</a:t>
                </a:r>
              </a:p>
              <a:p>
                <a:pPr lvl="1"/>
                <a:r>
                  <a:rPr lang="en-US" b="1" i="1" dirty="0"/>
                  <a:t>middle</a:t>
                </a:r>
                <a:r>
                  <a:rPr lang="en-US" dirty="0"/>
                  <a:t> = (</a:t>
                </a:r>
                <a:r>
                  <a:rPr lang="en-US" b="1" i="1" dirty="0"/>
                  <a:t>start</a:t>
                </a:r>
                <a:r>
                  <a:rPr lang="en-US" dirty="0"/>
                  <a:t> + </a:t>
                </a:r>
                <a:r>
                  <a:rPr lang="en-US" b="1" i="1" dirty="0"/>
                  <a:t>end</a:t>
                </a:r>
                <a:r>
                  <a:rPr lang="en-US" dirty="0"/>
                  <a:t>) / 2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b="1" i="1" dirty="0"/>
                  <a:t>A</a:t>
                </a:r>
                <a:r>
                  <a:rPr lang="en-US" dirty="0"/>
                  <a:t>[</a:t>
                </a:r>
                <a:r>
                  <a:rPr lang="en-US" b="1" i="1" dirty="0"/>
                  <a:t>middle</a:t>
                </a:r>
                <a:r>
                  <a:rPr lang="en-US" dirty="0"/>
                  <a:t>] &lt; </a:t>
                </a:r>
                <a:r>
                  <a:rPr lang="en-US" b="1" i="1" dirty="0"/>
                  <a:t>k</a:t>
                </a:r>
              </a:p>
              <a:p>
                <a:pPr lvl="2"/>
                <a:r>
                  <a:rPr lang="en-US" b="1" i="1" dirty="0"/>
                  <a:t>end</a:t>
                </a:r>
                <a:r>
                  <a:rPr lang="en-US" dirty="0"/>
                  <a:t> = </a:t>
                </a:r>
                <a:r>
                  <a:rPr lang="en-US" b="1" i="1" dirty="0"/>
                  <a:t>middle</a:t>
                </a:r>
                <a:r>
                  <a:rPr lang="en-US" dirty="0"/>
                  <a:t> – 1</a:t>
                </a:r>
              </a:p>
              <a:p>
                <a:pPr lvl="1"/>
                <a:r>
                  <a:rPr lang="en-US" dirty="0"/>
                  <a:t>Else if </a:t>
                </a:r>
                <a:r>
                  <a:rPr lang="en-US" b="1" i="1" dirty="0"/>
                  <a:t>A</a:t>
                </a:r>
                <a:r>
                  <a:rPr lang="en-US" dirty="0"/>
                  <a:t>[</a:t>
                </a:r>
                <a:r>
                  <a:rPr lang="en-US" b="1" i="1" dirty="0"/>
                  <a:t>middle</a:t>
                </a:r>
                <a:r>
                  <a:rPr lang="en-US" dirty="0"/>
                  <a:t>] &gt; </a:t>
                </a:r>
                <a:r>
                  <a:rPr lang="en-US" b="1" i="1" dirty="0"/>
                  <a:t>k</a:t>
                </a:r>
              </a:p>
              <a:p>
                <a:pPr lvl="2"/>
                <a:r>
                  <a:rPr lang="en-US" b="1" i="1" dirty="0"/>
                  <a:t>start</a:t>
                </a:r>
                <a:r>
                  <a:rPr lang="en-US" dirty="0"/>
                  <a:t> = </a:t>
                </a:r>
                <a:r>
                  <a:rPr lang="en-US" b="1" i="1" dirty="0"/>
                  <a:t>middle</a:t>
                </a:r>
                <a:r>
                  <a:rPr lang="en-US" dirty="0"/>
                  <a:t> + 1</a:t>
                </a:r>
              </a:p>
              <a:p>
                <a:pPr lvl="1"/>
                <a:r>
                  <a:rPr lang="en-US" dirty="0"/>
                  <a:t>Else</a:t>
                </a:r>
              </a:p>
              <a:p>
                <a:pPr lvl="2"/>
                <a:r>
                  <a:rPr lang="en-US" dirty="0"/>
                  <a:t>Print "Value found at location " + </a:t>
                </a:r>
                <a:r>
                  <a:rPr lang="en-US" b="1" i="1" dirty="0"/>
                  <a:t>middle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449" r="-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42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for binary 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cut the search space in half every time</a:t>
                </a:r>
              </a:p>
              <a:p>
                <a:r>
                  <a:rPr lang="en-US" dirty="0"/>
                  <a:t>At worst, we keep cutting </a:t>
                </a:r>
                <a:r>
                  <a:rPr lang="en-US" b="1" i="1" dirty="0"/>
                  <a:t>n</a:t>
                </a:r>
                <a:r>
                  <a:rPr lang="en-US" dirty="0"/>
                  <a:t> in half until we get 1</a:t>
                </a:r>
              </a:p>
              <a:p>
                <a:r>
                  <a:rPr lang="en-US" dirty="0"/>
                  <a:t>Let’s say </a:t>
                </a:r>
                <a:r>
                  <a:rPr lang="en-US" b="1" i="1" dirty="0"/>
                  <a:t>x</a:t>
                </a:r>
                <a:r>
                  <a:rPr lang="en-US" dirty="0"/>
                  <a:t> is the number of times we look:</a:t>
                </a:r>
                <a:endParaRPr lang="en-US" b="0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nor/>
                                          </m:rPr>
                                          <a:rPr lang="en-US" i="0">
                                            <a:latin typeface="calibri" pitchFamily="34" charset="0"/>
                                            <a:cs typeface="calibri" pitchFamily="34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m:rPr>
                                            <m:nor/>
                                          </m:rPr>
                                          <a:rPr lang="en-US" i="0">
                                            <a:latin typeface="calibri" pitchFamily="34" charset="0"/>
                                            <a:cs typeface="calibri" pitchFamily="34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m:rPr>
                                    <m:nor/>
                                  </m:rPr>
                                  <a:rPr lang="en-US" b="1" i="1">
                                    <a:latin typeface="calibri" pitchFamily="34" charset="0"/>
                                    <a:cs typeface="calibri" pitchFamily="34" charset="0"/>
                                  </a:rPr>
                                  <m:t>x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b="1" i="1">
                                <a:latin typeface="calibri" pitchFamily="34" charset="0"/>
                                <a:cs typeface="calibri" pitchFamily="34" charset="0"/>
                              </a:rPr>
                              <m:t>n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libri" pitchFamily="34" charset="0"/>
                                <a:cs typeface="calibri" pitchFamily="34" charset="0"/>
                              </a:rPr>
                              <m:t>=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libri" pitchFamily="34" charset="0"/>
                                <a:cs typeface="calibri" pitchFamily="34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/>
                                <a:cs typeface="calibri" pitchFamily="34" charset="0"/>
                              </a:rPr>
                              <m:t>        </m:t>
                            </m:r>
                            <m:r>
                              <m:rPr>
                                <m:nor/>
                              </m:rPr>
                              <a:rPr lang="en-US" b="1" i="1" smtClean="0">
                                <a:latin typeface="Cambria Math"/>
                                <a:cs typeface="calibri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1" i="1" smtClean="0">
                                <a:latin typeface="calibri" pitchFamily="34" charset="0"/>
                                <a:cs typeface="calibri" pitchFamily="34" charset="0"/>
                              </a:rPr>
                              <m:t>n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libri" pitchFamily="34" charset="0"/>
                                <a:cs typeface="calibri" pitchFamily="34" charset="0"/>
                              </a:rPr>
                              <m:t>=</m:t>
                            </m:r>
                          </m:e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libri" pitchFamily="34" charset="0"/>
                                    <a:cs typeface="calibri" pitchFamily="34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m:rPr>
                                    <m:nor/>
                                  </m:rPr>
                                  <a:rPr lang="en-US" b="1" i="1" smtClean="0">
                                    <a:latin typeface="calibri" pitchFamily="34" charset="0"/>
                                    <a:cs typeface="calibri" pitchFamily="34" charset="0"/>
                                  </a:rPr>
                                  <m:t>x</m:t>
                                </m:r>
                              </m:sup>
                            </m:sSup>
                          </m:e>
                        </m:mr>
                        <m:m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mbria Math"/>
                                  </a:rPr>
                                  <m:t>   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smtClean="0">
                                    <a:latin typeface="calibri" pitchFamily="34" charset="0"/>
                                    <a:cs typeface="calibri" pitchFamily="34" charset="0"/>
                                  </a:rPr>
                                  <m:t>log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baseline="-25000" smtClean="0">
                                    <a:latin typeface="calibri" pitchFamily="34" charset="0"/>
                                    <a:cs typeface="calibri" pitchFamily="34" charset="0"/>
                                  </a:rPr>
                                  <m:t>2</m:t>
                                </m:r>
                              </m:fName>
                              <m:e>
                                <m:r>
                                  <m:rPr>
                                    <m:nor/>
                                  </m:rPr>
                                  <a:rPr lang="en-US" b="1" i="1" smtClean="0">
                                    <a:latin typeface="calibri" pitchFamily="34" charset="0"/>
                                    <a:cs typeface="calibri" pitchFamily="34" charset="0"/>
                                  </a:rPr>
                                  <m:t>n</m:t>
                                </m:r>
                              </m:e>
                            </m:func>
                          </m:e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libri" pitchFamily="34" charset="0"/>
                                <a:cs typeface="calibri" pitchFamily="34" charset="0"/>
                              </a:rPr>
                              <m:t>=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b="1" i="1" smtClean="0">
                                <a:latin typeface="calibri" pitchFamily="34" charset="0"/>
                                <a:cs typeface="calibri" pitchFamily="34" charset="0"/>
                              </a:rPr>
                              <m:t>x</m:t>
                            </m:r>
                          </m:e>
                        </m:mr>
                      </m:m>
                    </m:oMath>
                  </m:oMathPara>
                </a14:m>
                <a:endParaRPr lang="en-US" dirty="0">
                  <a:latin typeface="calibri" pitchFamily="34" charset="0"/>
                  <a:cs typeface="calibri" pitchFamily="34" charset="0"/>
                </a:endParaRPr>
              </a:p>
              <a:p>
                <a:endParaRPr lang="en-US" dirty="0"/>
              </a:p>
              <a:p>
                <a:r>
                  <a:rPr lang="en-US" dirty="0"/>
                  <a:t>The running time is </a:t>
                </a:r>
                <a:r>
                  <a:rPr lang="en-US" b="1" i="1" dirty="0"/>
                  <a:t>O</a:t>
                </a:r>
                <a:r>
                  <a:rPr lang="en-US" dirty="0"/>
                  <a:t>(log </a:t>
                </a:r>
                <a:r>
                  <a:rPr lang="en-US" b="1" i="1" dirty="0"/>
                  <a:t>n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b="-2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72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Exercises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10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Put the following functions in ascending order of growth rate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unc>
                              <m:func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rad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422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two functions that take nonnegative values, and suppose that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O(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)).</a:t>
            </a:r>
          </a:p>
          <a:p>
            <a:r>
              <a:rPr lang="en-US" dirty="0"/>
              <a:t>Prove that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Ω</a:t>
            </a:r>
            <a:r>
              <a:rPr lang="en-US" dirty="0"/>
              <a:t>(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)).</a:t>
            </a:r>
          </a:p>
        </p:txBody>
      </p:sp>
    </p:spTree>
    <p:extLst>
      <p:ext uri="{BB962C8B-B14F-4D97-AF65-F5344CB8AC3E}">
        <p14:creationId xmlns:p14="http://schemas.microsoft.com/office/powerpoint/2010/main" val="69858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0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Proofs by mathematical induction</a:t>
            </a:r>
          </a:p>
          <a:p>
            <a:r>
              <a:rPr lang="en-US" dirty="0"/>
              <a:t>Definitions and applications for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Assignment 1 is due tonight at midnight</a:t>
            </a:r>
          </a:p>
          <a:p>
            <a:r>
              <a:rPr lang="en-US" dirty="0"/>
              <a:t>Start on Assignment 2 when it's assigned</a:t>
            </a:r>
          </a:p>
          <a:p>
            <a:r>
              <a:rPr lang="en-US" dirty="0"/>
              <a:t>Read </a:t>
            </a:r>
            <a:r>
              <a:rPr lang="en-US"/>
              <a:t>section 3.1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wittmanb\Local Settings\Temporary Internet Files\Content.IE5\4SNR0781\MPj031640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876800"/>
            <a:ext cx="3657600" cy="2456688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820400" cy="4168409"/>
          </a:xfrm>
        </p:spPr>
        <p:txBody>
          <a:bodyPr>
            <a:normAutofit/>
          </a:bodyPr>
          <a:lstStyle/>
          <a:p>
            <a:r>
              <a:rPr lang="en-US" dirty="0"/>
              <a:t>There are two lengths of rope</a:t>
            </a:r>
          </a:p>
          <a:p>
            <a:r>
              <a:rPr lang="en-US" dirty="0"/>
              <a:t>Each one takes exactly one hour to burn completely</a:t>
            </a:r>
          </a:p>
          <a:p>
            <a:r>
              <a:rPr lang="en-US" dirty="0"/>
              <a:t>The ropes are not the same lengths as each other</a:t>
            </a:r>
          </a:p>
          <a:p>
            <a:r>
              <a:rPr lang="en-US" dirty="0"/>
              <a:t>Neither rope burns at a consistent speed (10% of a rope could take 90% of the burn time, etc.)</a:t>
            </a:r>
          </a:p>
          <a:p>
            <a:r>
              <a:rPr lang="en-US" dirty="0"/>
              <a:t>How can you burn the ropes to measure out exactly 45 minutes of time?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Survey of Common Running Times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8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of Common Running Times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6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running times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a good idea to know the lay of the land when it comes to running times</a:t>
            </a:r>
          </a:p>
          <a:p>
            <a:r>
              <a:rPr lang="en-US" dirty="0"/>
              <a:t>Some running times (O(</a:t>
            </a:r>
            <a:r>
              <a:rPr lang="en-US" b="1" i="1" dirty="0"/>
              <a:t>n</a:t>
            </a:r>
            <a:r>
              <a:rPr lang="en-US" dirty="0"/>
              <a:t>), O(log </a:t>
            </a:r>
            <a:r>
              <a:rPr lang="en-US" b="1" i="1" dirty="0"/>
              <a:t>n</a:t>
            </a:r>
            <a:r>
              <a:rPr lang="en-US" dirty="0"/>
              <a:t>),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)) come up all the time</a:t>
            </a:r>
          </a:p>
          <a:p>
            <a:r>
              <a:rPr lang="en-US" dirty="0"/>
              <a:t>There are often common characteristics between algorithms with the same running times</a:t>
            </a:r>
          </a:p>
        </p:txBody>
      </p:sp>
    </p:spTree>
    <p:extLst>
      <p:ext uri="{BB962C8B-B14F-4D97-AF65-F5344CB8AC3E}">
        <p14:creationId xmlns:p14="http://schemas.microsoft.com/office/powerpoint/2010/main" val="55675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) is linear time</a:t>
            </a:r>
          </a:p>
          <a:p>
            <a:r>
              <a:rPr lang="en-US" dirty="0"/>
              <a:t>Linear algorithms only need to scan through the input once (or perhaps a constant number of times)</a:t>
            </a:r>
          </a:p>
          <a:p>
            <a:r>
              <a:rPr lang="en-US" b="1" dirty="0"/>
              <a:t>Online algorithms</a:t>
            </a:r>
            <a:r>
              <a:rPr lang="en-US" dirty="0"/>
              <a:t> and </a:t>
            </a:r>
            <a:r>
              <a:rPr lang="en-US" b="1" dirty="0"/>
              <a:t>data stream algorithms</a:t>
            </a:r>
            <a:r>
              <a:rPr lang="en-US" dirty="0"/>
              <a:t> take this approach of processing an item as it arrives (and are often linear)</a:t>
            </a:r>
          </a:p>
        </p:txBody>
      </p:sp>
    </p:spTree>
    <p:extLst>
      <p:ext uri="{BB962C8B-B14F-4D97-AF65-F5344CB8AC3E}">
        <p14:creationId xmlns:p14="http://schemas.microsoft.com/office/powerpoint/2010/main" val="204788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maximum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straightforward algorithm finds the maximum in linear time</a:t>
            </a:r>
          </a:p>
          <a:p>
            <a:pPr lvl="1"/>
            <a:r>
              <a:rPr lang="en-US" dirty="0"/>
              <a:t>Note that this book (and many others) indexes from 1 rather than 0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i="1" dirty="0"/>
              <a:t>max</a:t>
            </a:r>
            <a:r>
              <a:rPr lang="en-US" dirty="0"/>
              <a:t> = </a:t>
            </a:r>
            <a:r>
              <a:rPr lang="en-US" b="1" i="1" dirty="0"/>
              <a:t>a</a:t>
            </a:r>
            <a:r>
              <a:rPr lang="en-US" baseline="-25000" dirty="0"/>
              <a:t>1</a:t>
            </a:r>
          </a:p>
          <a:p>
            <a:r>
              <a:rPr lang="en-US" dirty="0"/>
              <a:t>For </a:t>
            </a:r>
            <a:r>
              <a:rPr lang="en-US" b="1" i="1" dirty="0" err="1"/>
              <a:t>i</a:t>
            </a:r>
            <a:r>
              <a:rPr lang="en-US" dirty="0"/>
              <a:t> = 2 to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If </a:t>
            </a:r>
            <a:r>
              <a:rPr lang="en-US" b="1" i="1" dirty="0" err="1"/>
              <a:t>a</a:t>
            </a:r>
            <a:r>
              <a:rPr lang="en-US" b="1" i="1" baseline="-25000" dirty="0" err="1"/>
              <a:t>i</a:t>
            </a:r>
            <a:r>
              <a:rPr lang="en-US" dirty="0"/>
              <a:t> &gt; </a:t>
            </a:r>
            <a:r>
              <a:rPr lang="en-US" b="1" i="1" dirty="0"/>
              <a:t>max</a:t>
            </a:r>
            <a:r>
              <a:rPr lang="en-US" dirty="0"/>
              <a:t> then</a:t>
            </a:r>
          </a:p>
          <a:p>
            <a:pPr lvl="2"/>
            <a:r>
              <a:rPr lang="en-US" b="1" i="1" dirty="0"/>
              <a:t>max</a:t>
            </a:r>
            <a:r>
              <a:rPr lang="en-US" dirty="0"/>
              <a:t> = </a:t>
            </a:r>
            <a:r>
              <a:rPr lang="en-US" b="1" i="1" dirty="0" err="1"/>
              <a:t>a</a:t>
            </a:r>
            <a:r>
              <a:rPr lang="en-US" b="1" i="1" baseline="-25000" dirty="0" err="1"/>
              <a:t>i</a:t>
            </a:r>
            <a:endParaRPr lang="en-US" b="1" i="1" baseline="-25000" dirty="0"/>
          </a:p>
        </p:txBody>
      </p:sp>
    </p:spTree>
    <p:extLst>
      <p:ext uri="{BB962C8B-B14F-4D97-AF65-F5344CB8AC3E}">
        <p14:creationId xmlns:p14="http://schemas.microsoft.com/office/powerpoint/2010/main" val="203977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2073</TotalTime>
  <Words>1390</Words>
  <Application>Microsoft Office PowerPoint</Application>
  <PresentationFormat>Widescreen</PresentationFormat>
  <Paragraphs>150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Logical warmup</vt:lpstr>
      <vt:lpstr>Three-Sentence Summary of Survey of Common Running Times</vt:lpstr>
      <vt:lpstr>Survey of Common Running Times</vt:lpstr>
      <vt:lpstr>Common running times</vt:lpstr>
      <vt:lpstr>Linear time</vt:lpstr>
      <vt:lpstr>Find the maximum</vt:lpstr>
      <vt:lpstr>Merge two sorted lists</vt:lpstr>
      <vt:lpstr>Analysis of merge</vt:lpstr>
      <vt:lpstr>Linearithmic time</vt:lpstr>
      <vt:lpstr>Quadratic time</vt:lpstr>
      <vt:lpstr>Cubic time</vt:lpstr>
      <vt:lpstr>Matrix multiplication</vt:lpstr>
      <vt:lpstr>O(nk) time</vt:lpstr>
      <vt:lpstr>Analysis of size k independent set algorithm</vt:lpstr>
      <vt:lpstr>Beyond polynomial time</vt:lpstr>
      <vt:lpstr>Running time for maximum independent set</vt:lpstr>
      <vt:lpstr>Factorial</vt:lpstr>
      <vt:lpstr>Sublinear time</vt:lpstr>
      <vt:lpstr>Running time for binary search</vt:lpstr>
      <vt:lpstr>Worked Exercises</vt:lpstr>
      <vt:lpstr>Exercise 1</vt:lpstr>
      <vt:lpstr>Exercise 2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372</cp:revision>
  <dcterms:created xsi:type="dcterms:W3CDTF">2009-08-24T20:26:10Z</dcterms:created>
  <dcterms:modified xsi:type="dcterms:W3CDTF">2024-01-19T15:24:52Z</dcterms:modified>
</cp:coreProperties>
</file>